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1"/>
  </p:notesMasterIdLst>
  <p:handoutMasterIdLst>
    <p:handoutMasterId r:id="rId12"/>
  </p:handoutMasterIdLst>
  <p:sldIdLst>
    <p:sldId id="257" r:id="rId5"/>
    <p:sldId id="937" r:id="rId6"/>
    <p:sldId id="939" r:id="rId7"/>
    <p:sldId id="940" r:id="rId8"/>
    <p:sldId id="938" r:id="rId9"/>
    <p:sldId id="941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Hunt" initials="PH" lastIdx="64" clrIdx="0">
    <p:extLst>
      <p:ext uri="{19B8F6BF-5375-455C-9EA6-DF929625EA0E}">
        <p15:presenceInfo xmlns:p15="http://schemas.microsoft.com/office/powerpoint/2012/main" userId="S::Paul.Hunt@urus.org::c5059934-7e03-40bc-86c0-717ae8f90c01" providerId="AD"/>
      </p:ext>
    </p:extLst>
  </p:cmAuthor>
  <p:cmAuthor id="2" name="Roy Wilson" initials="RW" lastIdx="1" clrIdx="1">
    <p:extLst>
      <p:ext uri="{19B8F6BF-5375-455C-9EA6-DF929625EA0E}">
        <p15:presenceInfo xmlns:p15="http://schemas.microsoft.com/office/powerpoint/2012/main" userId="Roy Wilson" providerId="None"/>
      </p:ext>
    </p:extLst>
  </p:cmAuthor>
  <p:cmAuthor id="3" name="Bob Welper" initials="BW" lastIdx="22" clrIdx="2">
    <p:extLst>
      <p:ext uri="{19B8F6BF-5375-455C-9EA6-DF929625EA0E}">
        <p15:presenceInfo xmlns:p15="http://schemas.microsoft.com/office/powerpoint/2012/main" userId="S::Bob.Welper@urus.org::9e4a3922-0deb-4c4e-8dcc-72f8e38aa601" providerId="AD"/>
      </p:ext>
    </p:extLst>
  </p:cmAuthor>
  <p:cmAuthor id="4" name="Jon Schefers" initials="JS" lastIdx="1" clrIdx="3">
    <p:extLst>
      <p:ext uri="{19B8F6BF-5375-455C-9EA6-DF929625EA0E}">
        <p15:presenceInfo xmlns:p15="http://schemas.microsoft.com/office/powerpoint/2012/main" userId="Jon Schefers" providerId="None"/>
      </p:ext>
    </p:extLst>
  </p:cmAuthor>
  <p:cmAuthor id="5" name="Jon Schefers" initials="JS [2]" lastIdx="1" clrIdx="4">
    <p:extLst>
      <p:ext uri="{19B8F6BF-5375-455C-9EA6-DF929625EA0E}">
        <p15:presenceInfo xmlns:p15="http://schemas.microsoft.com/office/powerpoint/2012/main" userId="S::Jon.Schefers@urus.org::fb8a1f60-46b4-462f-9a59-faf690658dd3" providerId="AD"/>
      </p:ext>
    </p:extLst>
  </p:cmAuthor>
  <p:cmAuthor id="6" name="John Cole" initials="JC" lastIdx="2" clrIdx="5">
    <p:extLst>
      <p:ext uri="{19B8F6BF-5375-455C-9EA6-DF929625EA0E}">
        <p15:presenceInfo xmlns:p15="http://schemas.microsoft.com/office/powerpoint/2012/main" userId="S::john.cole@urus.org::dce859ca-a69c-4b2e-9c63-aedc4f3b9c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89069" autoAdjust="0"/>
  </p:normalViewPr>
  <p:slideViewPr>
    <p:cSldViewPr snapToGrid="0">
      <p:cViewPr varScale="1">
        <p:scale>
          <a:sx n="105" d="100"/>
          <a:sy n="105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4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 rot="5400000">
            <a:off x="-411873" y="498765"/>
            <a:ext cx="1282535" cy="4587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86B36-AD23-4774-8FB2-8553B595C00B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A717C-083D-4A29-A5DF-280DB2E50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31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3AF00-0FF8-4055-9184-7563EE4648D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5D503-FA13-43A4-AFE9-21177593B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6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5D503-FA13-43A4-AFE9-21177593B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2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5D503-FA13-43A4-AFE9-21177593B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5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5D503-FA13-43A4-AFE9-21177593B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3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5D503-FA13-43A4-AFE9-21177593B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3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5D503-FA13-43A4-AFE9-21177593B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3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5D503-FA13-43A4-AFE9-21177593B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4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6013" y="301061"/>
            <a:ext cx="9144000" cy="1006475"/>
          </a:xfrm>
        </p:spPr>
        <p:txBody>
          <a:bodyPr anchor="b"/>
          <a:lstStyle>
            <a:lvl1pPr algn="ctr">
              <a:defRPr sz="60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6013" y="15175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and date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00768E-E66A-4092-A009-A281CE8942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951" y="5754545"/>
            <a:ext cx="3255389" cy="73833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9E5889-621C-4733-B53C-B523BAC9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1107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755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1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188720"/>
            <a:ext cx="11216640" cy="5120640"/>
          </a:xfrm>
        </p:spPr>
        <p:txBody>
          <a:bodyPr/>
          <a:lstStyle>
            <a:lvl1pPr marL="274313" indent="-274313">
              <a:defRPr sz="2700"/>
            </a:lvl1pPr>
            <a:lvl2pPr marL="685783">
              <a:defRPr sz="2700"/>
            </a:lvl2pPr>
            <a:lvl3pPr marL="960096" indent="-274313"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743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765843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URUS Executive Team, August 30, 2021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0BEAD8-1CC7-4166-9A61-33D44A986F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951" y="5754545"/>
            <a:ext cx="3255389" cy="7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5CFB65-14F6-4D8E-BE64-777CF6E8C8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951" y="5754545"/>
            <a:ext cx="3255389" cy="73833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BAFBA5-B986-AF48-9D41-53523FF7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765843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URUS Executive Team, August 30, 2021</a:t>
            </a:r>
          </a:p>
        </p:txBody>
      </p:sp>
    </p:spTree>
    <p:extLst>
      <p:ext uri="{BB962C8B-B14F-4D97-AF65-F5344CB8AC3E}">
        <p14:creationId xmlns:p14="http://schemas.microsoft.com/office/powerpoint/2010/main" val="292410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FC90BB-DB15-4D47-ABB6-7409BAF9C8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951" y="5754545"/>
            <a:ext cx="3255389" cy="73833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082909F-CD75-1D43-8CEC-2858D5FE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765843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URUS Executive Team, August 30, 2021</a:t>
            </a:r>
          </a:p>
        </p:txBody>
      </p:sp>
    </p:spTree>
    <p:extLst>
      <p:ext uri="{BB962C8B-B14F-4D97-AF65-F5344CB8AC3E}">
        <p14:creationId xmlns:p14="http://schemas.microsoft.com/office/powerpoint/2010/main" val="48128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93703D-0975-4786-A87C-78296D85BE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951" y="5754545"/>
            <a:ext cx="3255389" cy="73833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7F6D8EA-8D62-A744-B854-0F21991C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765843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URUS Executive Team, August 30, 2021</a:t>
            </a:r>
          </a:p>
        </p:txBody>
      </p:sp>
    </p:spTree>
    <p:extLst>
      <p:ext uri="{BB962C8B-B14F-4D97-AF65-F5344CB8AC3E}">
        <p14:creationId xmlns:p14="http://schemas.microsoft.com/office/powerpoint/2010/main" val="126296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6F32CA-DA14-4FAB-8A69-131D6F9B93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951" y="5754545"/>
            <a:ext cx="3255389" cy="73833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98D301-414B-CE42-AC32-3B50E83F4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765843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URUS Executive Team, August 30, 2021</a:t>
            </a:r>
          </a:p>
        </p:txBody>
      </p:sp>
    </p:spTree>
    <p:extLst>
      <p:ext uri="{BB962C8B-B14F-4D97-AF65-F5344CB8AC3E}">
        <p14:creationId xmlns:p14="http://schemas.microsoft.com/office/powerpoint/2010/main" val="163387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823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DFDFD-1EB8-0A49-978A-D6E257B5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8157-2597-044A-A9AF-D14A7F6846AC}" type="datetimeFigureOut">
              <a:rPr lang="en-US" smtClean="0"/>
              <a:t>11/2/21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86959-808F-B14C-AD62-705C8C24D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6BD65-98EA-7F4E-9FDB-3CDDB8CE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5890-7C7D-2C44-B6C2-02EC9C05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1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8202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8C407D-7602-4F2A-9557-C35698389B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951" y="5754545"/>
            <a:ext cx="3255389" cy="7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4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C72E58-141E-494E-B2FD-FE139CEEF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602" y="1239733"/>
            <a:ext cx="11328849" cy="1006475"/>
          </a:xfrm>
        </p:spPr>
        <p:txBody>
          <a:bodyPr>
            <a:noAutofit/>
          </a:bodyPr>
          <a:lstStyle/>
          <a:p>
            <a:r>
              <a:rPr lang="en-US" sz="4400" b="1" dirty="0"/>
              <a:t>Exploring Brave New Worlds: Some Thoughts on Alternative Protein Sources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7A2081-3CA1-C94D-81BE-E10BF9B7F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013" y="4722031"/>
            <a:ext cx="9144000" cy="1655762"/>
          </a:xfrm>
        </p:spPr>
        <p:txBody>
          <a:bodyPr/>
          <a:lstStyle/>
          <a:p>
            <a:r>
              <a:rPr lang="en-US" dirty="0"/>
              <a:t>John B. Cole, PhD</a:t>
            </a:r>
          </a:p>
          <a:p>
            <a:r>
              <a:rPr lang="en-US" dirty="0"/>
              <a:t>PEAK Sr. VP for Research &amp; Development</a:t>
            </a:r>
          </a:p>
          <a:p>
            <a:r>
              <a:rPr lang="en-US" dirty="0" err="1"/>
              <a:t>john.cole@urus.org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0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D03B85-1790-6C45-A707-32097519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really talking about?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CF309A-B9E4-DE4C-B4FF-16206621F9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Replacement of food with highly engineered products</a:t>
            </a:r>
          </a:p>
          <a:p>
            <a:pPr lvl="1"/>
            <a:r>
              <a:rPr lang="en-US" dirty="0"/>
              <a:t>Cultured meat</a:t>
            </a:r>
          </a:p>
          <a:p>
            <a:pPr lvl="1"/>
            <a:r>
              <a:rPr lang="en-US" dirty="0"/>
              <a:t>Insect protein</a:t>
            </a:r>
          </a:p>
          <a:p>
            <a:pPr lvl="1"/>
            <a:r>
              <a:rPr lang="en-US" dirty="0"/>
              <a:t>Plant-based materials</a:t>
            </a:r>
          </a:p>
          <a:p>
            <a:r>
              <a:rPr lang="en-US" dirty="0"/>
              <a:t>Demand is driven by the creators of these products</a:t>
            </a:r>
          </a:p>
          <a:p>
            <a:r>
              <a:rPr lang="en-US" dirty="0"/>
              <a:t>Environmental concerns are used as a justification</a:t>
            </a:r>
          </a:p>
        </p:txBody>
      </p:sp>
      <p:pic>
        <p:nvPicPr>
          <p:cNvPr id="5122" name="Picture 2" descr="Eat the Old: Could Mass Cannibalism Solve a Future Food Shortage? | Live  Science">
            <a:extLst>
              <a:ext uri="{FF2B5EF4-FFF2-40B4-BE49-F238E27FC236}">
                <a16:creationId xmlns:a16="http://schemas.microsoft.com/office/drawing/2014/main" id="{2C5DE32A-4B94-0E4D-A3EA-73425F4EF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2"/>
          <a:stretch/>
        </p:blipFill>
        <p:spPr bwMode="auto">
          <a:xfrm>
            <a:off x="6150183" y="1808999"/>
            <a:ext cx="5203617" cy="37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2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A6E3-2900-B741-9FEC-293BB489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8BF80-01FC-204B-8386-E824F51870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Gene editing methods are complementary to well-understood animal breeding techniques.</a:t>
            </a:r>
          </a:p>
          <a:p>
            <a:r>
              <a:rPr lang="en-US" dirty="0"/>
              <a:t>Replacing meat from livestock with cultured material is not only unproven at scale, it may be impossible!</a:t>
            </a:r>
          </a:p>
          <a:p>
            <a:r>
              <a:rPr lang="en-US" dirty="0"/>
              <a:t>Turning insects into protein powder is straightforward.</a:t>
            </a:r>
          </a:p>
        </p:txBody>
      </p:sp>
      <p:pic>
        <p:nvPicPr>
          <p:cNvPr id="3074" name="Picture 2" descr="Cryogenic Containment (S/F) – Jurassic-Pedia">
            <a:extLst>
              <a:ext uri="{FF2B5EF4-FFF2-40B4-BE49-F238E27FC236}">
                <a16:creationId xmlns:a16="http://schemas.microsoft.com/office/drawing/2014/main" id="{73BB4496-B98A-C242-A41F-57AA68690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825625"/>
            <a:ext cx="5182103" cy="331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3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A38D-2E80-9A4B-AF2D-22320218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5230D-8CDB-CC4E-9D53-BA61148D4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Livestock systems have lots of room for improvement</a:t>
            </a:r>
          </a:p>
          <a:p>
            <a:pPr lvl="1"/>
            <a:r>
              <a:rPr lang="en-US" dirty="0"/>
              <a:t>Genetics</a:t>
            </a:r>
          </a:p>
          <a:p>
            <a:pPr lvl="1"/>
            <a:r>
              <a:rPr lang="en-US" dirty="0"/>
              <a:t>Dietary amendments</a:t>
            </a:r>
          </a:p>
          <a:p>
            <a:pPr lvl="1"/>
            <a:r>
              <a:rPr lang="en-US" dirty="0"/>
              <a:t>Waste management</a:t>
            </a:r>
          </a:p>
          <a:p>
            <a:r>
              <a:rPr lang="en-US" dirty="0"/>
              <a:t>Technologies can be added into systems</a:t>
            </a:r>
          </a:p>
          <a:p>
            <a:pPr lvl="1"/>
            <a:r>
              <a:rPr lang="en-US" dirty="0"/>
              <a:t>They’re not useful </a:t>
            </a:r>
            <a:r>
              <a:rPr lang="en-US" i="1" dirty="0"/>
              <a:t>per se</a:t>
            </a:r>
          </a:p>
          <a:p>
            <a:r>
              <a:rPr lang="en-US" dirty="0"/>
              <a:t>People are part of systems</a:t>
            </a:r>
          </a:p>
          <a:p>
            <a:pPr lvl="1"/>
            <a:r>
              <a:rPr lang="en-US" dirty="0"/>
              <a:t>Very little is as central to cultures as food</a:t>
            </a:r>
          </a:p>
        </p:txBody>
      </p:sp>
      <p:pic>
        <p:nvPicPr>
          <p:cNvPr id="4098" name="Picture 2" descr="Yavin system | Wookieepedia | Fandom">
            <a:extLst>
              <a:ext uri="{FF2B5EF4-FFF2-40B4-BE49-F238E27FC236}">
                <a16:creationId xmlns:a16="http://schemas.microsoft.com/office/drawing/2014/main" id="{81FF7150-7475-E947-B828-EF4330275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t="7756" r="1465" b="8971"/>
          <a:stretch/>
        </p:blipFill>
        <p:spPr bwMode="auto">
          <a:xfrm>
            <a:off x="6172200" y="1808999"/>
            <a:ext cx="5565372" cy="28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4E13D7-4B33-B542-ABC9-49530F5C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ends up in control?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D115D-C269-2B4F-926C-97BEA80CE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Farmers have control over their livestock, for now…</a:t>
            </a:r>
          </a:p>
          <a:p>
            <a:r>
              <a:rPr lang="en-US" dirty="0"/>
              <a:t>Some people believe products of natural breeding should be intellectual property!</a:t>
            </a:r>
          </a:p>
          <a:p>
            <a:r>
              <a:rPr lang="en-US" dirty="0"/>
              <a:t>Others believe the animals that sustain families and communities should be replaced with chemical plants.</a:t>
            </a:r>
          </a:p>
          <a:p>
            <a:r>
              <a:rPr lang="en-US" dirty="0"/>
              <a:t>Should we really trust those who believe everything can – and should – be owned to have our collective interest at heart?</a:t>
            </a:r>
          </a:p>
        </p:txBody>
      </p:sp>
      <p:pic>
        <p:nvPicPr>
          <p:cNvPr id="2050" name="Picture 2" descr="Weyland-Yutani Corporation | LinkedIn">
            <a:extLst>
              <a:ext uri="{FF2B5EF4-FFF2-40B4-BE49-F238E27FC236}">
                <a16:creationId xmlns:a16="http://schemas.microsoft.com/office/drawing/2014/main" id="{FBAD9835-DC38-B442-BF45-F761D05FF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22908" r="7613" b="23880"/>
          <a:stretch/>
        </p:blipFill>
        <p:spPr bwMode="auto">
          <a:xfrm>
            <a:off x="838200" y="5186995"/>
            <a:ext cx="3461462" cy="123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7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2227A-810C-8546-9FE4-D7A502AD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Astra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4C738-A752-754E-B1C5-D2A4DB3E3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78731" cy="4351338"/>
          </a:xfrm>
        </p:spPr>
        <p:txBody>
          <a:bodyPr/>
          <a:lstStyle/>
          <a:p>
            <a:r>
              <a:rPr lang="en-US" dirty="0"/>
              <a:t>We’re never going to reach the stars if we’re solving the wrong problems.</a:t>
            </a:r>
          </a:p>
          <a:p>
            <a:r>
              <a:rPr lang="en-US" dirty="0"/>
              <a:t>We know how to feed people – we can’t stop doing that!</a:t>
            </a:r>
          </a:p>
          <a:p>
            <a:r>
              <a:rPr lang="en-US" dirty="0"/>
              <a:t>We need to know more about reducing the environmental burden of agriculture – why don’t we focus on that instead?</a:t>
            </a:r>
          </a:p>
        </p:txBody>
      </p:sp>
      <p:pic>
        <p:nvPicPr>
          <p:cNvPr id="6146" name="Picture 2" descr="Sea Dragon | For All Mankind Wiki | Fandom">
            <a:extLst>
              <a:ext uri="{FF2B5EF4-FFF2-40B4-BE49-F238E27FC236}">
                <a16:creationId xmlns:a16="http://schemas.microsoft.com/office/drawing/2014/main" id="{167DD2FA-B733-A04F-83D3-57F5E6433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r="22137"/>
          <a:stretch/>
        </p:blipFill>
        <p:spPr bwMode="auto">
          <a:xfrm>
            <a:off x="6736080" y="1808999"/>
            <a:ext cx="4617720" cy="39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251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EAK GENETICS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/object&gt;&lt;object type=&quot;8&quot; unique_id=&quot;100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8E258D"/>
      </a:dk1>
      <a:lt1>
        <a:sysClr val="window" lastClr="FFFFFF"/>
      </a:lt1>
      <a:dk2>
        <a:srgbClr val="8E258D"/>
      </a:dk2>
      <a:lt2>
        <a:srgbClr val="F8F8F8"/>
      </a:lt2>
      <a:accent1>
        <a:srgbClr val="DDDDDD"/>
      </a:accent1>
      <a:accent2>
        <a:srgbClr val="B2B2B2"/>
      </a:accent2>
      <a:accent3>
        <a:srgbClr val="C286A7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DC9F224DC7C4FA3B1A2FC3782A47B" ma:contentTypeVersion="15" ma:contentTypeDescription="Create a new document." ma:contentTypeScope="" ma:versionID="0dd223e1dc07e5ed9dd4bd4f1f4dabc0">
  <xsd:schema xmlns:xsd="http://www.w3.org/2001/XMLSchema" xmlns:xs="http://www.w3.org/2001/XMLSchema" xmlns:p="http://schemas.microsoft.com/office/2006/metadata/properties" xmlns:ns1="http://schemas.microsoft.com/sharepoint/v3" xmlns:ns3="cd851f16-5ff8-4024-a6f9-6bc4a78e43c9" xmlns:ns4="ad2f03dc-5c25-4c71-a5b6-5f70da67b6fe" targetNamespace="http://schemas.microsoft.com/office/2006/metadata/properties" ma:root="true" ma:fieldsID="6ec5f11bdd813a1fe39be09987b78ad3" ns1:_="" ns3:_="" ns4:_="">
    <xsd:import namespace="http://schemas.microsoft.com/sharepoint/v3"/>
    <xsd:import namespace="cd851f16-5ff8-4024-a6f9-6bc4a78e43c9"/>
    <xsd:import namespace="ad2f03dc-5c25-4c71-a5b6-5f70da67b6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1:_ip_UnifiedCompliancePolicyProperties" minOccurs="0"/>
                <xsd:element ref="ns1:_ip_UnifiedCompliancePolicyUIActio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51f16-5ff8-4024-a6f9-6bc4a78e43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f03dc-5c25-4c71-a5b6-5f70da67b6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811FEC-3E84-4111-9724-9C752EE6C7DA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ad2f03dc-5c25-4c71-a5b6-5f70da67b6fe"/>
    <ds:schemaRef ds:uri="cd851f16-5ff8-4024-a6f9-6bc4a78e43c9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175A622-C112-474A-AAFD-B1570FC9FC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d851f16-5ff8-4024-a6f9-6bc4a78e43c9"/>
    <ds:schemaRef ds:uri="ad2f03dc-5c25-4c71-a5b6-5f70da67b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7D475F-4ACD-4DBA-9657-0C8F4BEAED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40991</TotalTime>
  <Words>271</Words>
  <Application>Microsoft Macintosh PowerPoint</Application>
  <PresentationFormat>Widescreen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1_Office Theme</vt:lpstr>
      <vt:lpstr>Exploring Brave New Worlds: Some Thoughts on Alternative Protein Sources</vt:lpstr>
      <vt:lpstr>What are we really talking about?</vt:lpstr>
      <vt:lpstr>New technologies</vt:lpstr>
      <vt:lpstr>Systems matter</vt:lpstr>
      <vt:lpstr>Who ends up in control?</vt:lpstr>
      <vt:lpstr>Ad Astra</vt:lpstr>
    </vt:vector>
  </TitlesOfParts>
  <Company>Alta Genetics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Kadijk</dc:creator>
  <cp:lastModifiedBy>John Cole</cp:lastModifiedBy>
  <cp:revision>490</cp:revision>
  <dcterms:created xsi:type="dcterms:W3CDTF">2015-10-15T13:30:25Z</dcterms:created>
  <dcterms:modified xsi:type="dcterms:W3CDTF">2021-11-03T21:20:09Z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0x0101006D3DC9F224DC7C4FA3B1A2FC3782A47B</vt:lpwstr>
  </property>
</Properties>
</file>